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6"/>
  </p:notesMasterIdLst>
  <p:sldIdLst>
    <p:sldId id="276" r:id="rId3"/>
    <p:sldId id="297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7" r:id="rId12"/>
    <p:sldId id="498" r:id="rId13"/>
    <p:sldId id="499" r:id="rId14"/>
    <p:sldId id="500" r:id="rId15"/>
    <p:sldId id="501" r:id="rId16"/>
    <p:sldId id="502" r:id="rId17"/>
    <p:sldId id="503" r:id="rId18"/>
    <p:sldId id="504" r:id="rId19"/>
    <p:sldId id="505" r:id="rId20"/>
    <p:sldId id="506" r:id="rId21"/>
    <p:sldId id="507" r:id="rId22"/>
    <p:sldId id="508" r:id="rId23"/>
    <p:sldId id="509" r:id="rId24"/>
    <p:sldId id="519" r:id="rId25"/>
    <p:sldId id="520" r:id="rId26"/>
    <p:sldId id="521" r:id="rId27"/>
    <p:sldId id="522" r:id="rId28"/>
    <p:sldId id="523" r:id="rId29"/>
    <p:sldId id="524" r:id="rId30"/>
    <p:sldId id="525" r:id="rId31"/>
    <p:sldId id="526" r:id="rId32"/>
    <p:sldId id="527" r:id="rId33"/>
    <p:sldId id="528" r:id="rId34"/>
    <p:sldId id="529" r:id="rId35"/>
    <p:sldId id="530" r:id="rId36"/>
    <p:sldId id="531" r:id="rId37"/>
    <p:sldId id="532" r:id="rId38"/>
    <p:sldId id="515" r:id="rId39"/>
    <p:sldId id="516" r:id="rId40"/>
    <p:sldId id="517" r:id="rId41"/>
    <p:sldId id="518" r:id="rId42"/>
    <p:sldId id="533" r:id="rId43"/>
    <p:sldId id="418" r:id="rId44"/>
    <p:sldId id="296" r:id="rId4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0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/>
              <a:t>Algoritmos de ordenação</a:t>
            </a: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(48 37 33) </a:t>
            </a:r>
            <a:r>
              <a:rPr lang="pt-BR" dirty="0">
                <a:solidFill>
                  <a:srgbClr val="FF0000"/>
                </a:solidFill>
              </a:rPr>
              <a:t>57</a:t>
            </a:r>
            <a:r>
              <a:rPr lang="pt-BR" dirty="0"/>
              <a:t>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592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</a:t>
            </a:r>
            <a:r>
              <a:rPr lang="pt-BR" dirty="0">
                <a:solidFill>
                  <a:srgbClr val="FF0000"/>
                </a:solidFill>
              </a:rPr>
              <a:t>48</a:t>
            </a:r>
            <a:r>
              <a:rPr lang="pt-BR" dirty="0"/>
              <a:t> 37 33)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420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(37 33) </a:t>
            </a:r>
            <a:r>
              <a:rPr lang="pt-BR" dirty="0">
                <a:solidFill>
                  <a:srgbClr val="FF0000"/>
                </a:solidFill>
              </a:rPr>
              <a:t>48</a:t>
            </a:r>
            <a:r>
              <a:rPr lang="pt-BR" dirty="0"/>
              <a:t>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5858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</a:t>
            </a:r>
            <a:r>
              <a:rPr lang="pt-BR" dirty="0">
                <a:solidFill>
                  <a:srgbClr val="FF0000"/>
                </a:solidFill>
              </a:rPr>
              <a:t>37</a:t>
            </a:r>
            <a:r>
              <a:rPr lang="pt-BR" dirty="0"/>
              <a:t> 33)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3385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(33) </a:t>
            </a:r>
            <a:r>
              <a:rPr lang="pt-BR" dirty="0">
                <a:solidFill>
                  <a:srgbClr val="FF0000"/>
                </a:solidFill>
              </a:rPr>
              <a:t>37</a:t>
            </a:r>
            <a:r>
              <a:rPr lang="pt-BR" dirty="0"/>
              <a:t>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7146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(</a:t>
            </a:r>
            <a:r>
              <a:rPr lang="pt-BR" dirty="0">
                <a:solidFill>
                  <a:srgbClr val="FF0000"/>
                </a:solidFill>
              </a:rPr>
              <a:t>33</a:t>
            </a:r>
            <a:r>
              <a:rPr lang="pt-BR" dirty="0"/>
              <a:t>) 37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0320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(92 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84083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</a:t>
            </a:r>
            <a:r>
              <a:rPr lang="pt-BR" dirty="0">
                <a:solidFill>
                  <a:srgbClr val="FF0000"/>
                </a:solidFill>
              </a:rPr>
              <a:t>92 </a:t>
            </a:r>
            <a:r>
              <a:rPr lang="pt-BR" dirty="0"/>
              <a:t> 86)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5495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(86 </a:t>
            </a:r>
            <a:r>
              <a:rPr lang="pt-BR" dirty="0">
                <a:solidFill>
                  <a:srgbClr val="FF0000"/>
                </a:solidFill>
              </a:rPr>
              <a:t>92</a:t>
            </a:r>
            <a:r>
              <a:rPr lang="pt-BR" dirty="0"/>
              <a:t>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296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(86) 92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8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/>
              <a:t>Introdução</a:t>
            </a:r>
          </a:p>
          <a:p>
            <a:r>
              <a:rPr lang="pt-BR" dirty="0"/>
              <a:t>Algoritmos de ordenação e suas complexidades</a:t>
            </a:r>
          </a:p>
          <a:p>
            <a:pPr lvl="1"/>
            <a:r>
              <a:rPr lang="pt-BR" dirty="0" err="1"/>
              <a:t>Quicksort</a:t>
            </a:r>
            <a:endParaRPr lang="pt-BR" dirty="0"/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(</a:t>
            </a:r>
            <a:r>
              <a:rPr lang="pt-BR" dirty="0">
                <a:solidFill>
                  <a:srgbClr val="FF0000"/>
                </a:solidFill>
              </a:rPr>
              <a:t>86</a:t>
            </a:r>
            <a:r>
              <a:rPr lang="pt-BR" dirty="0"/>
              <a:t>) 92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901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12 25 33 37 48 57 86 92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7978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 err="1"/>
              <a:t>ub</a:t>
            </a:r>
            <a:r>
              <a:rPr lang="pt-BR" dirty="0"/>
              <a:t> (limite máximo do subvetor)</a:t>
            </a:r>
          </a:p>
          <a:p>
            <a:pPr lvl="1"/>
            <a:r>
              <a:rPr lang="pt-BR" dirty="0" err="1"/>
              <a:t>lb</a:t>
            </a:r>
            <a:r>
              <a:rPr lang="pt-BR" dirty="0"/>
              <a:t> (limite mínimo do </a:t>
            </a:r>
            <a:r>
              <a:rPr lang="pt-BR" dirty="0" err="1"/>
              <a:t>subvetor</a:t>
            </a:r>
            <a:r>
              <a:rPr lang="pt-BR" dirty="0"/>
              <a:t>)</a:t>
            </a:r>
          </a:p>
          <a:p>
            <a:pPr lvl="1"/>
            <a:r>
              <a:rPr lang="pt-BR" dirty="0" err="1"/>
              <a:t>pivo</a:t>
            </a:r>
            <a:r>
              <a:rPr lang="pt-BR" dirty="0"/>
              <a:t>=v[</a:t>
            </a:r>
            <a:r>
              <a:rPr lang="pt-BR" dirty="0" err="1"/>
              <a:t>lb</a:t>
            </a:r>
            <a:r>
              <a:rPr lang="pt-BR" dirty="0"/>
              <a:t>] (elemento cuja posição será procurada)</a:t>
            </a:r>
          </a:p>
          <a:p>
            <a:pPr lvl="2"/>
            <a:r>
              <a:rPr lang="pt-BR" dirty="0"/>
              <a:t>Nessa implementação, utilizamos o primeiro elemento do </a:t>
            </a:r>
            <a:r>
              <a:rPr lang="pt-BR" dirty="0" err="1"/>
              <a:t>subvetor</a:t>
            </a:r>
            <a:r>
              <a:rPr lang="pt-BR" dirty="0"/>
              <a:t> como pivô</a:t>
            </a:r>
          </a:p>
          <a:p>
            <a:pPr lvl="2"/>
            <a:r>
              <a:rPr lang="pt-BR" dirty="0"/>
              <a:t>Outras abordagens podem ser utilizadas:</a:t>
            </a:r>
          </a:p>
          <a:p>
            <a:pPr lvl="3"/>
            <a:r>
              <a:rPr lang="pt-BR" dirty="0"/>
              <a:t>Escolha aleatória, elemento do meio, do final, mediana de n elementos, ...</a:t>
            </a:r>
          </a:p>
          <a:p>
            <a:pPr lvl="3"/>
            <a:r>
              <a:rPr lang="pt-BR" dirty="0"/>
              <a:t>Necessário trocar o elemento escolhido como pivô para a posição </a:t>
            </a:r>
            <a:r>
              <a:rPr lang="pt-BR" dirty="0" err="1"/>
              <a:t>lb</a:t>
            </a:r>
            <a:endParaRPr lang="pt-BR" dirty="0"/>
          </a:p>
          <a:p>
            <a:pPr lvl="3"/>
            <a:endParaRPr lang="pt-BR" dirty="0"/>
          </a:p>
          <a:p>
            <a:pPr lvl="3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836630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09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52983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2621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2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971600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19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1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1619672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08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1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339752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13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2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6444208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91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Ponteiro </a:t>
            </a:r>
            <a:r>
              <a:rPr lang="pt-BR" dirty="0" err="1"/>
              <a:t>down</a:t>
            </a:r>
            <a:r>
              <a:rPr lang="pt-BR" dirty="0"/>
              <a:t> é movido de </a:t>
            </a:r>
            <a:r>
              <a:rPr lang="pt-BR" dirty="0" err="1"/>
              <a:t>lb</a:t>
            </a:r>
            <a:r>
              <a:rPr lang="pt-BR" dirty="0"/>
              <a:t> em direção á </a:t>
            </a:r>
            <a:r>
              <a:rPr lang="pt-BR" dirty="0" err="1"/>
              <a:t>ub</a:t>
            </a:r>
            <a:endParaRPr lang="pt-BR" dirty="0"/>
          </a:p>
          <a:p>
            <a:pPr lvl="2"/>
            <a:r>
              <a:rPr lang="pt-BR" dirty="0"/>
              <a:t>todo elemento de posição abaixo de </a:t>
            </a:r>
            <a:r>
              <a:rPr lang="pt-BR" dirty="0" err="1"/>
              <a:t>down</a:t>
            </a:r>
            <a:r>
              <a:rPr lang="pt-BR" dirty="0"/>
              <a:t> deve ser menor ou igual ao </a:t>
            </a:r>
            <a:r>
              <a:rPr lang="pt-BR" dirty="0" err="1"/>
              <a:t>pivo</a:t>
            </a:r>
            <a:endParaRPr lang="pt-BR" dirty="0"/>
          </a:p>
          <a:p>
            <a:pPr lvl="1"/>
            <a:r>
              <a:rPr lang="pt-BR" dirty="0"/>
              <a:t>Ponteiro </a:t>
            </a:r>
            <a:r>
              <a:rPr lang="pt-BR" dirty="0" err="1"/>
              <a:t>up</a:t>
            </a:r>
            <a:r>
              <a:rPr lang="pt-BR" dirty="0"/>
              <a:t> é movido de </a:t>
            </a:r>
            <a:r>
              <a:rPr lang="pt-BR" dirty="0" err="1"/>
              <a:t>ub</a:t>
            </a:r>
            <a:r>
              <a:rPr lang="pt-BR" dirty="0"/>
              <a:t> em direção á </a:t>
            </a:r>
            <a:r>
              <a:rPr lang="pt-BR" dirty="0" err="1"/>
              <a:t>lb</a:t>
            </a:r>
            <a:endParaRPr lang="pt-BR" dirty="0"/>
          </a:p>
          <a:p>
            <a:pPr lvl="2"/>
            <a:r>
              <a:rPr lang="pt-BR" dirty="0"/>
              <a:t>todo elemento de posição acima de up deve ser maior ou igual ao pivô</a:t>
            </a:r>
          </a:p>
          <a:p>
            <a:pPr lvl="1"/>
            <a:r>
              <a:rPr lang="pt-BR" dirty="0"/>
              <a:t>Ponteiros são movidos enquanto tais condições forem verdadeiras</a:t>
            </a:r>
          </a:p>
          <a:p>
            <a:pPr lvl="2"/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796136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035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283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Como o </a:t>
            </a:r>
            <a:r>
              <a:rPr lang="pt-BR" dirty="0" err="1"/>
              <a:t>Mergesort</a:t>
            </a:r>
            <a:r>
              <a:rPr lang="pt-BR" dirty="0"/>
              <a:t>, também é baseado no paradigma “dividir para conquistar”</a:t>
            </a:r>
          </a:p>
          <a:p>
            <a:r>
              <a:rPr lang="pt-BR" dirty="0"/>
              <a:t>Entretanto, divisões das partições são dinâmicas</a:t>
            </a:r>
          </a:p>
          <a:p>
            <a:r>
              <a:rPr lang="pt-BR" dirty="0"/>
              <a:t>Passos básicos: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pt-BR" dirty="0"/>
              <a:t>Escolhe-se um pivô 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pt-BR" dirty="0"/>
              <a:t>O pivô é posicionado de forma que todos os elementos anteriores a ele sejam menores e todos os posteriores, maiores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pt-BR" dirty="0"/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pt-BR" dirty="0"/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pt-BR" dirty="0"/>
              <a:t>Recursivamente, </a:t>
            </a:r>
            <a:r>
              <a:rPr lang="pt-BR" dirty="0" err="1"/>
              <a:t>subvetores</a:t>
            </a:r>
            <a:r>
              <a:rPr lang="pt-BR" dirty="0"/>
              <a:t> à esquerda e à direita são ordenados </a:t>
            </a:r>
          </a:p>
          <a:p>
            <a:pPr marL="914400" lvl="1" indent="-4572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31ABD54-E856-4C18-B0C7-8E77D0840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500883"/>
              </p:ext>
            </p:extLst>
          </p:nvPr>
        </p:nvGraphicFramePr>
        <p:xfrm>
          <a:off x="1835696" y="5013176"/>
          <a:ext cx="532859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740">
                  <a:extLst>
                    <a:ext uri="{9D8B030D-6E8A-4147-A177-3AD203B41FA5}">
                      <a16:colId xmlns:a16="http://schemas.microsoft.com/office/drawing/2014/main" val="1994092279"/>
                    </a:ext>
                  </a:extLst>
                </a:gridCol>
                <a:gridCol w="999111">
                  <a:extLst>
                    <a:ext uri="{9D8B030D-6E8A-4147-A177-3AD203B41FA5}">
                      <a16:colId xmlns:a16="http://schemas.microsoft.com/office/drawing/2014/main" val="1714011531"/>
                    </a:ext>
                  </a:extLst>
                </a:gridCol>
                <a:gridCol w="2164742">
                  <a:extLst>
                    <a:ext uri="{9D8B030D-6E8A-4147-A177-3AD203B41FA5}">
                      <a16:colId xmlns:a16="http://schemas.microsoft.com/office/drawing/2014/main" val="41328407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3300"/>
                          </a:solidFill>
                        </a:rPr>
                        <a:t>Elementos menores que  o pivô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pivô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>
                          <a:solidFill>
                            <a:srgbClr val="003300"/>
                          </a:solidFill>
                        </a:rPr>
                        <a:t>Elementos maiores que  o pivô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64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60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62241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2987824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5418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3635896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707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4283968" y="55354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413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5004048" y="530120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514806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0237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Como </a:t>
            </a:r>
            <a:r>
              <a:rPr lang="pt-BR" dirty="0" err="1"/>
              <a:t>up</a:t>
            </a:r>
            <a:r>
              <a:rPr lang="pt-BR" dirty="0"/>
              <a:t> &gt; </a:t>
            </a:r>
            <a:r>
              <a:rPr lang="pt-BR" dirty="0" err="1"/>
              <a:t>down</a:t>
            </a:r>
            <a:r>
              <a:rPr lang="pt-BR" dirty="0"/>
              <a:t>, seus elementos são trocados</a:t>
            </a:r>
          </a:p>
          <a:p>
            <a:pPr lvl="1"/>
            <a:r>
              <a:rPr lang="pt-BR" dirty="0"/>
              <a:t>Processo prossegue até que </a:t>
            </a:r>
            <a:r>
              <a:rPr lang="pt-BR" dirty="0" err="1"/>
              <a:t>down</a:t>
            </a:r>
            <a:r>
              <a:rPr lang="pt-BR" dirty="0"/>
              <a:t> &gt;= </a:t>
            </a:r>
            <a:r>
              <a:rPr lang="pt-BR" dirty="0" err="1"/>
              <a:t>up</a:t>
            </a:r>
            <a:r>
              <a:rPr lang="pt-BR" dirty="0"/>
              <a:t> </a:t>
            </a:r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5004048" y="553579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442798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00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Todos os elementos entre as posições lb+1 e </a:t>
            </a:r>
            <a:r>
              <a:rPr lang="pt-BR" dirty="0" err="1"/>
              <a:t>up</a:t>
            </a:r>
            <a:r>
              <a:rPr lang="pt-BR" dirty="0"/>
              <a:t> são menores que o pivô</a:t>
            </a:r>
          </a:p>
          <a:p>
            <a:pPr lvl="1"/>
            <a:r>
              <a:rPr lang="pt-BR" dirty="0"/>
              <a:t>Assim, trocamos os elementos das posições </a:t>
            </a:r>
            <a:r>
              <a:rPr lang="pt-BR" dirty="0" err="1"/>
              <a:t>up</a:t>
            </a:r>
            <a:r>
              <a:rPr lang="pt-BR" dirty="0"/>
              <a:t> e </a:t>
            </a:r>
            <a:r>
              <a:rPr lang="pt-BR" dirty="0" err="1"/>
              <a:t>lb</a:t>
            </a:r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/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19C69E77-E633-41BA-9406-C03F65656307}"/>
              </a:ext>
            </a:extLst>
          </p:cNvPr>
          <p:cNvSpPr txBox="1"/>
          <p:nvPr/>
        </p:nvSpPr>
        <p:spPr>
          <a:xfrm>
            <a:off x="5004048" y="553579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down</a:t>
            </a:r>
            <a:endParaRPr lang="pt-BR" b="1" dirty="0">
              <a:solidFill>
                <a:srgbClr val="0066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A446A24-2A67-424B-AAA2-5CC72685132E}"/>
              </a:ext>
            </a:extLst>
          </p:cNvPr>
          <p:cNvSpPr txBox="1"/>
          <p:nvPr/>
        </p:nvSpPr>
        <p:spPr>
          <a:xfrm>
            <a:off x="4427984" y="5535456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006600"/>
                </a:solidFill>
              </a:rPr>
              <a:t>up</a:t>
            </a:r>
            <a:endParaRPr lang="pt-BR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23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37454"/>
            <a:ext cx="8207250" cy="5199856"/>
          </a:xfrm>
        </p:spPr>
        <p:txBody>
          <a:bodyPr>
            <a:normAutofit/>
          </a:bodyPr>
          <a:lstStyle/>
          <a:p>
            <a:r>
              <a:rPr lang="pt-BR" dirty="0"/>
              <a:t>Posicionamento do pivô (particionamento)</a:t>
            </a:r>
          </a:p>
          <a:p>
            <a:pPr lvl="1"/>
            <a:r>
              <a:rPr lang="pt-BR" dirty="0"/>
              <a:t>Todos os elementos entre as posições lb+1 e </a:t>
            </a:r>
            <a:r>
              <a:rPr lang="pt-BR" dirty="0" err="1"/>
              <a:t>up</a:t>
            </a:r>
            <a:r>
              <a:rPr lang="pt-BR" dirty="0"/>
              <a:t> são menores que o pivô</a:t>
            </a:r>
          </a:p>
          <a:p>
            <a:pPr lvl="1"/>
            <a:r>
              <a:rPr lang="pt-BR" dirty="0"/>
              <a:t>Assim, trocamos os elementos das posições </a:t>
            </a:r>
            <a:r>
              <a:rPr lang="pt-BR" dirty="0" err="1"/>
              <a:t>up</a:t>
            </a:r>
            <a:r>
              <a:rPr lang="pt-BR" dirty="0"/>
              <a:t> e </a:t>
            </a:r>
            <a:r>
              <a:rPr lang="pt-BR" dirty="0" err="1"/>
              <a:t>lb</a:t>
            </a:r>
            <a:endParaRPr lang="pt-BR" dirty="0"/>
          </a:p>
          <a:p>
            <a:pPr lvl="3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6E8F06A8-1DC2-4530-8318-15F17EC07C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537927"/>
              </p:ext>
            </p:extLst>
          </p:nvPr>
        </p:nvGraphicFramePr>
        <p:xfrm>
          <a:off x="1043608" y="6093296"/>
          <a:ext cx="60959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163751536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90880352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88112991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54357359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61562253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9519028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62979989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34582965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377384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49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4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troca(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*e1, 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*e2)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aux;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aux = *e1;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*e1 = *e2;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*e2 = aux;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03614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Implementação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quicksort(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v[], 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lb, </a:t>
            </a: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ub)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(ub&lt;=lb || v == NULL)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endParaRPr lang="pt-B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pivo = v[lb];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down = lb;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int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up= ub;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58395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Implementação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(up &gt; down)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(down &lt;= ub &amp;&amp; v[down] &lt;= pivo)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	down++;</a:t>
            </a: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(up &gt;= </a:t>
            </a:r>
            <a:r>
              <a:rPr lang="pt-BR" dirty="0" err="1">
                <a:solidFill>
                  <a:prstClr val="black"/>
                </a:solidFill>
                <a:latin typeface="Consolas"/>
              </a:rPr>
              <a:t>lb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 &amp;&amp; v[up] &gt; pivo)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	up--;</a:t>
            </a:r>
          </a:p>
          <a:p>
            <a:pPr marL="0" indent="0">
              <a:buNone/>
            </a:pPr>
            <a:endParaRPr lang="pt-BR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pt-BR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pt-BR" dirty="0">
                <a:solidFill>
                  <a:prstClr val="black"/>
                </a:solidFill>
                <a:latin typeface="Consolas"/>
              </a:rPr>
              <a:t>(up&gt;down)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troca(&amp;v[up],&amp;v[down]);</a:t>
            </a:r>
          </a:p>
          <a:p>
            <a:pPr marL="0" indent="0">
              <a:buNone/>
            </a:pPr>
            <a:r>
              <a:rPr lang="pt-BR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43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 base no item dos 2 fica claro que o pivô encontra-se na sua posição correta</a:t>
            </a:r>
          </a:p>
          <a:p>
            <a:pPr lvl="1"/>
            <a:r>
              <a:rPr lang="pt-BR" dirty="0"/>
              <a:t>No entanto, os </a:t>
            </a:r>
            <a:r>
              <a:rPr lang="pt-BR" dirty="0" err="1"/>
              <a:t>subvetores</a:t>
            </a:r>
            <a:r>
              <a:rPr lang="pt-BR" dirty="0"/>
              <a:t> à esquerda e à direita não necessariamente estarão ordenados</a:t>
            </a:r>
          </a:p>
          <a:p>
            <a:r>
              <a:rPr lang="pt-BR" dirty="0"/>
              <a:t>Ao executar as chamadas recursivas, ordenamos os </a:t>
            </a:r>
            <a:r>
              <a:rPr lang="pt-BR" dirty="0" err="1"/>
              <a:t>subvetores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543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Implementação</a:t>
            </a:r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AC424CDC-F173-4439-A6C3-67C1539363E5}"/>
              </a:ext>
            </a:extLst>
          </p:cNvPr>
          <p:cNvSpPr/>
          <p:nvPr/>
        </p:nvSpPr>
        <p:spPr>
          <a:xfrm>
            <a:off x="323528" y="2420888"/>
            <a:ext cx="5328592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pt-BR" sz="2500" dirty="0">
                <a:latin typeface="Consolas"/>
              </a:rPr>
              <a:t> troca(&amp;v[</a:t>
            </a:r>
            <a:r>
              <a:rPr lang="pt-BR" sz="2500" dirty="0" err="1">
                <a:latin typeface="Consolas"/>
              </a:rPr>
              <a:t>up</a:t>
            </a:r>
            <a:r>
              <a:rPr lang="pt-BR" sz="2500" dirty="0">
                <a:latin typeface="Consolas"/>
              </a:rPr>
              <a:t>], &amp;v[</a:t>
            </a:r>
            <a:r>
              <a:rPr lang="pt-BR" sz="2500" dirty="0" err="1">
                <a:latin typeface="Consolas"/>
              </a:rPr>
              <a:t>lb</a:t>
            </a:r>
            <a:r>
              <a:rPr lang="pt-BR" sz="2500" dirty="0">
                <a:latin typeface="Consolas"/>
              </a:rPr>
              <a:t>]);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500" dirty="0">
                <a:latin typeface="Consolas"/>
              </a:rPr>
              <a:t> quicksort(v, </a:t>
            </a:r>
            <a:r>
              <a:rPr lang="en-US" sz="2500" dirty="0" err="1">
                <a:latin typeface="Consolas"/>
              </a:rPr>
              <a:t>lb</a:t>
            </a:r>
            <a:r>
              <a:rPr lang="en-US" sz="2500" dirty="0">
                <a:latin typeface="Consolas"/>
              </a:rPr>
              <a:t>, up - 1);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500" dirty="0">
                <a:latin typeface="Consolas"/>
              </a:rPr>
              <a:t> quicksort(v, up + 1, </a:t>
            </a:r>
            <a:r>
              <a:rPr lang="en-US" sz="2500" dirty="0" err="1">
                <a:latin typeface="Consolas"/>
              </a:rPr>
              <a:t>ub</a:t>
            </a:r>
            <a:r>
              <a:rPr lang="en-US" sz="2500" dirty="0">
                <a:latin typeface="Consolas"/>
              </a:rPr>
              <a:t>);</a:t>
            </a:r>
          </a:p>
          <a:p>
            <a:pPr>
              <a:lnSpc>
                <a:spcPct val="80000"/>
              </a:lnSpc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pt-BR" sz="2500" dirty="0">
                <a:latin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85879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t-BR" dirty="0"/>
                  <a:t>Análise</a:t>
                </a:r>
              </a:p>
              <a:p>
                <a:pPr lvl="1"/>
                <a:r>
                  <a:rPr lang="pt-BR" dirty="0"/>
                  <a:t>Pior caso: </a:t>
                </a:r>
                <a:r>
                  <a:rPr lang="pt-BR" dirty="0" err="1"/>
                  <a:t>subvetores</a:t>
                </a:r>
                <a:r>
                  <a:rPr lang="pt-BR" dirty="0"/>
                  <a:t> possuindo sempre tamanho 0 e n-1</a:t>
                </a:r>
                <a:endParaRPr lang="pt-BR" b="0" i="0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>
                        <a:latin typeface="Cambria Math" panose="02040503050406030204" pitchFamily="18" charset="0"/>
                      </a:rPr>
                      <m:t>O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Melhor caso: </a:t>
                </a:r>
                <a:r>
                  <a:rPr lang="pt-BR" dirty="0" err="1"/>
                  <a:t>subvetores</a:t>
                </a:r>
                <a:r>
                  <a:rPr lang="pt-BR" dirty="0"/>
                  <a:t> sempre com tamanho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pt-BR" dirty="0"/>
              </a:p>
              <a:p>
                <a:pPr lvl="2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log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Caso médio</a:t>
                </a:r>
              </a:p>
              <a:p>
                <a:pPr lvl="2"/>
                <a:r>
                  <a:rPr lang="pt-BR" dirty="0"/>
                  <a:t>Tende a se aproximar mais de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BR">
                        <a:latin typeface="Cambria Math" panose="02040503050406030204" pitchFamily="18" charset="0"/>
                      </a:rPr>
                      <m:t>log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⁡(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pt-BR" dirty="0"/>
              </a:p>
              <a:p>
                <a:pPr lvl="2"/>
                <a:r>
                  <a:rPr lang="pt-BR" dirty="0"/>
                  <a:t>Podem ser forçadas divisões na metade do vetor ao selecionar mediana como pivô</a:t>
                </a:r>
              </a:p>
              <a:p>
                <a:pPr lvl="3"/>
                <a:r>
                  <a:rPr lang="pt-BR" dirty="0"/>
                  <a:t>Porém, com custo extra da seleção da mediana</a:t>
                </a:r>
              </a:p>
              <a:p>
                <a:pPr lvl="1"/>
                <a:endParaRPr lang="pt-BR" dirty="0"/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9" t="-2307" b="-23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3245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to Algorithms, Third Edition, Thomas H. </a:t>
            </a:r>
            <a:r>
              <a:rPr lang="en-US" dirty="0" err="1"/>
              <a:t>Cormen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Robert Sedgewick and Kevin Wayne. 2011. </a:t>
            </a:r>
            <a:r>
              <a:rPr lang="en-US" i="1" dirty="0"/>
              <a:t>Algorithms</a:t>
            </a:r>
            <a:r>
              <a:rPr lang="en-US" dirty="0"/>
              <a:t> (4th ed.). Addison-Wesley Professional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46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25 57 48 37 12 92  86 33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938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</a:t>
            </a:r>
            <a:r>
              <a:rPr lang="pt-BR" dirty="0">
                <a:solidFill>
                  <a:srgbClr val="FF0000"/>
                </a:solidFill>
              </a:rPr>
              <a:t>25</a:t>
            </a:r>
            <a:r>
              <a:rPr lang="pt-BR" dirty="0"/>
              <a:t> 57 48 37 12 92  86 33}</a:t>
            </a:r>
          </a:p>
          <a:p>
            <a:r>
              <a:rPr lang="pt-BR" dirty="0">
                <a:solidFill>
                  <a:srgbClr val="FF0000"/>
                </a:solidFill>
              </a:rPr>
              <a:t>pivo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415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(12) </a:t>
            </a:r>
            <a:r>
              <a:rPr lang="pt-BR" dirty="0">
                <a:solidFill>
                  <a:srgbClr val="FF0000"/>
                </a:solidFill>
              </a:rPr>
              <a:t>25</a:t>
            </a:r>
            <a:r>
              <a:rPr lang="pt-BR" dirty="0"/>
              <a:t> (57 48 37 92  86 33)</a:t>
            </a:r>
          </a:p>
          <a:p>
            <a:r>
              <a:rPr lang="pt-BR" dirty="0"/>
              <a:t>Pivo colocado na posição correta</a:t>
            </a:r>
          </a:p>
          <a:p>
            <a:pPr lvl="1"/>
            <a:r>
              <a:rPr lang="pt-BR" dirty="0"/>
              <a:t>Por enquanto, abstraímos a forma como isso é feito...</a:t>
            </a:r>
          </a:p>
          <a:p>
            <a:pPr lvl="1"/>
            <a:r>
              <a:rPr lang="pt-BR" dirty="0"/>
              <a:t>25 encontra-se na posição correta</a:t>
            </a:r>
          </a:p>
          <a:p>
            <a:pPr lvl="1"/>
            <a:r>
              <a:rPr lang="pt-BR" dirty="0"/>
              <a:t>(12) &lt; 25 &lt; (57 ... 33) </a:t>
            </a:r>
          </a:p>
          <a:p>
            <a:r>
              <a:rPr lang="pt-BR" dirty="0"/>
              <a:t>Aplicamos o metodo recursivamente a cada um dos subvetores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763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</a:t>
            </a:r>
            <a:r>
              <a:rPr lang="pt-BR" dirty="0">
                <a:solidFill>
                  <a:srgbClr val="FF0000"/>
                </a:solidFill>
              </a:rPr>
              <a:t>12</a:t>
            </a:r>
            <a:r>
              <a:rPr lang="pt-BR" dirty="0"/>
              <a:t>) 25 (57 48 37 92  86 33)</a:t>
            </a:r>
          </a:p>
          <a:p>
            <a:pPr lvl="1"/>
            <a:r>
              <a:rPr lang="pt-BR" dirty="0"/>
              <a:t>Ordenação do </a:t>
            </a:r>
            <a:r>
              <a:rPr lang="pt-BR" dirty="0" err="1"/>
              <a:t>subvetor</a:t>
            </a:r>
            <a:r>
              <a:rPr lang="pt-BR" dirty="0"/>
              <a:t> à esquerda de 25 (antigo pivô)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8948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QuickSort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Exemplo</a:t>
            </a:r>
          </a:p>
          <a:p>
            <a:r>
              <a:rPr lang="pt-BR" dirty="0"/>
              <a:t>(12) 25 (</a:t>
            </a:r>
            <a:r>
              <a:rPr lang="pt-BR" dirty="0">
                <a:solidFill>
                  <a:srgbClr val="FF0000"/>
                </a:solidFill>
              </a:rPr>
              <a:t>57</a:t>
            </a:r>
            <a:r>
              <a:rPr lang="pt-BR" dirty="0"/>
              <a:t> 48 37 92  86 33)</a:t>
            </a:r>
          </a:p>
          <a:p>
            <a:r>
              <a:rPr lang="pt-BR" dirty="0"/>
              <a:t>Ordenação do </a:t>
            </a:r>
            <a:r>
              <a:rPr lang="pt-BR" dirty="0" err="1"/>
              <a:t>subvetor</a:t>
            </a:r>
            <a:r>
              <a:rPr lang="pt-BR" dirty="0"/>
              <a:t> à direita de 25 (antigo pivô)</a:t>
            </a:r>
          </a:p>
          <a:p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611984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26157</TotalTime>
  <Words>1470</Words>
  <Application>Microsoft Office PowerPoint</Application>
  <PresentationFormat>Apresentação na tela (4:3)</PresentationFormat>
  <Paragraphs>488</Paragraphs>
  <Slides>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Cambria Math</vt:lpstr>
      <vt:lpstr>Consolas</vt:lpstr>
      <vt:lpstr>Tw Cen MT</vt:lpstr>
      <vt:lpstr>Wingdings</vt:lpstr>
      <vt:lpstr>Wingdings 2</vt:lpstr>
      <vt:lpstr>Tema do Office</vt:lpstr>
      <vt:lpstr>Mediano</vt:lpstr>
      <vt:lpstr>Algoritmos de ordenação </vt:lpstr>
      <vt:lpstr>O que veremos nesta aula?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QuickSort</vt:lpstr>
      <vt:lpstr>Referências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352</cp:revision>
  <dcterms:created xsi:type="dcterms:W3CDTF">2013-05-23T18:15:36Z</dcterms:created>
  <dcterms:modified xsi:type="dcterms:W3CDTF">2018-08-08T16:42:42Z</dcterms:modified>
</cp:coreProperties>
</file>